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3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01">
          <p15:clr>
            <a:srgbClr val="A4A3A4"/>
          </p15:clr>
        </p15:guide>
        <p15:guide id="2" pos="21326">
          <p15:clr>
            <a:srgbClr val="A4A3A4"/>
          </p15:clr>
        </p15:guide>
        <p15:guide id="3" pos="16095">
          <p15:clr>
            <a:srgbClr val="A4A3A4"/>
          </p15:clr>
        </p15:guide>
        <p15:guide id="4" pos="590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2304">
          <p15:clr>
            <a:srgbClr val="A4A3A4"/>
          </p15:clr>
        </p15:guide>
        <p15:guide id="8" orient="horz" pos="568">
          <p15:clr>
            <a:srgbClr val="A4A3A4"/>
          </p15:clr>
        </p15:guide>
        <p15:guide id="9" pos="21342">
          <p15:clr>
            <a:srgbClr val="A4A3A4"/>
          </p15:clr>
        </p15:guide>
        <p15:guide id="10" pos="16778">
          <p15:clr>
            <a:srgbClr val="A4A3A4"/>
          </p15:clr>
        </p15:guide>
        <p15:guide id="11" pos="11908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9"/>
    <p:restoredTop sz="93682" autoAdjust="0"/>
  </p:normalViewPr>
  <p:slideViewPr>
    <p:cSldViewPr snapToGrid="0" snapToObjects="1">
      <p:cViewPr>
        <p:scale>
          <a:sx n="26" d="100"/>
          <a:sy n="26" d="100"/>
        </p:scale>
        <p:origin x="2088" y="848"/>
      </p:cViewPr>
      <p:guideLst>
        <p:guide orient="horz" pos="8301"/>
        <p:guide pos="21326"/>
        <p:guide pos="16095"/>
        <p:guide pos="590"/>
        <p:guide pos="10957"/>
        <p:guide pos="299"/>
        <p:guide orient="horz" pos="2304"/>
        <p:guide orient="horz" pos="568"/>
        <p:guide pos="21342"/>
        <p:guide pos="16778"/>
        <p:guide pos="11908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Datatypes: Swaths,</a:t>
            </a:r>
            <a:r>
              <a:rPr lang="en-US" baseline="0" dirty="0" smtClean="0"/>
              <a:t> time, series grids. IDL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Common framework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Community conventions are important as they provide a convention to describe datatypes that are specific to their domain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Communities use </a:t>
            </a:r>
            <a:r>
              <a:rPr lang="en-US" baseline="0" dirty="0" err="1" smtClean="0"/>
              <a:t>hdf</a:t>
            </a:r>
            <a:r>
              <a:rPr lang="en-US" baseline="0" dirty="0" smtClean="0"/>
              <a:t> by creating metadata and data structure conventions describing datatypes that are specific to their domain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Communities customize HDF by creating metadata and data structure conventions for describing datatypes that are specific to their domain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Add </a:t>
            </a:r>
            <a:r>
              <a:rPr lang="en-US" baseline="0" dirty="0" err="1" smtClean="0"/>
              <a:t>qcode</a:t>
            </a:r>
            <a:r>
              <a:rPr lang="en-US" baseline="0" dirty="0" smtClean="0"/>
              <a:t> poster number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Consider adding </a:t>
            </a:r>
            <a:r>
              <a:rPr lang="en-US" baseline="0" dirty="0" err="1" smtClean="0"/>
              <a:t>matlab</a:t>
            </a:r>
            <a:r>
              <a:rPr lang="en-US" baseline="0" dirty="0" smtClean="0"/>
              <a:t> is a tool that uses </a:t>
            </a:r>
            <a:r>
              <a:rPr lang="en-US" baseline="0" dirty="0" err="1" smtClean="0"/>
              <a:t>hdf</a:t>
            </a:r>
            <a:r>
              <a:rPr lang="en-US" baseline="0" dirty="0" smtClean="0"/>
              <a:t> as a format .mat wrapper around </a:t>
            </a:r>
            <a:r>
              <a:rPr lang="en-US" baseline="0" dirty="0" err="1" smtClean="0"/>
              <a:t>hdf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344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jpg"/><Relationship Id="rId12" Type="http://schemas.openxmlformats.org/officeDocument/2006/relationships/image" Target="../media/image9.png"/><Relationship Id="rId13" Type="http://schemas.openxmlformats.org/officeDocument/2006/relationships/image" Target="../media/image10.png"/><Relationship Id="rId14" Type="http://schemas.openxmlformats.org/officeDocument/2006/relationships/image" Target="../media/image11.jpg"/><Relationship Id="rId15" Type="http://schemas.openxmlformats.org/officeDocument/2006/relationships/image" Target="../media/image12.png"/><Relationship Id="rId16" Type="http://schemas.openxmlformats.org/officeDocument/2006/relationships/image" Target="../media/image13.png"/><Relationship Id="rId17" Type="http://schemas.openxmlformats.org/officeDocument/2006/relationships/image" Target="../media/image14.JPG"/><Relationship Id="rId18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cgordon@hdfgroup.org)" TargetMode="External"/><Relationship Id="rId4" Type="http://schemas.openxmlformats.org/officeDocument/2006/relationships/image" Target="../media/image1.tiff"/><Relationship Id="rId5" Type="http://schemas.openxmlformats.org/officeDocument/2006/relationships/image" Target="../media/image2.png"/><Relationship Id="rId6" Type="http://schemas.openxmlformats.org/officeDocument/2006/relationships/image" Target="../media/image3.jpe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0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076142" y="803360"/>
            <a:ext cx="469119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The HDF Data Format: High Performance Interoperability for Earth Science Communities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4411170" y="2883719"/>
            <a:ext cx="372543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>
                <a:hlinkClick r:id="rId3"/>
              </a:rPr>
              <a:t>scgordon@hdfgroup.org</a:t>
            </a:r>
            <a:r>
              <a:rPr lang="en-US" sz="4000" dirty="0" smtClean="0">
                <a:hlinkClick r:id="rId3"/>
              </a:rPr>
              <a:t>)</a:t>
            </a:r>
            <a:r>
              <a:rPr lang="en-US" sz="4000" dirty="0" smtClean="0"/>
              <a:t>, Ted Habermann, and John </a:t>
            </a:r>
            <a:r>
              <a:rPr lang="en-US" sz="4000" dirty="0" err="1" smtClean="0"/>
              <a:t>Kozimor</a:t>
            </a:r>
            <a:r>
              <a:rPr lang="en-US" sz="4000" dirty="0" smtClean="0"/>
              <a:t>, The HDF Group</a:t>
            </a:r>
            <a:r>
              <a:rPr lang="en-US" sz="4000" dirty="0"/>
              <a:t>. Lindsay Powers, </a:t>
            </a:r>
            <a:r>
              <a:rPr lang="en-US" sz="4000" dirty="0" smtClean="0"/>
              <a:t>USGS  </a:t>
            </a:r>
            <a:endParaRPr lang="en-US" sz="40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7120" y="1333378"/>
            <a:ext cx="4032658" cy="21536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8299" y="20034099"/>
            <a:ext cx="23273522" cy="12631042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1076142" y="4321860"/>
            <a:ext cx="198616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Communities customize HDF by creating metadata and data structure conventions for describing datatypes that are specific to their </a:t>
            </a:r>
            <a:r>
              <a:rPr lang="en-US" sz="5400" dirty="0" smtClean="0"/>
              <a:t>domain. HDF is foundational to storing, sharing, and reusing data from these communities.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7307311" y="31507283"/>
            <a:ext cx="10537212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Property Graph inventory map of HDF</a:t>
            </a:r>
            <a:endParaRPr lang="en-US" sz="3200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3872" y="13438273"/>
            <a:ext cx="2857500" cy="28575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33096129" y="11108981"/>
            <a:ext cx="44990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Atmospheric Science and Oceanography</a:t>
            </a:r>
            <a:endParaRPr lang="en-US" sz="3600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6129" y="8161584"/>
            <a:ext cx="3457623" cy="3457623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15019795" y="11537537"/>
            <a:ext cx="35705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Earth Observation</a:t>
            </a:r>
            <a:endParaRPr lang="en-US" sz="3600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6308" y="7861756"/>
            <a:ext cx="6069123" cy="4298962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21211972" y="14097499"/>
            <a:ext cx="11391900" cy="12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Community Conventions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22123903" y="7318498"/>
            <a:ext cx="11391900" cy="12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HDF Communities</a:t>
            </a:r>
            <a:endParaRPr lang="en-US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6176" y="11860702"/>
            <a:ext cx="6134100" cy="132080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7039" y="14743527"/>
            <a:ext cx="4523355" cy="3877161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45588719" y="18700478"/>
            <a:ext cx="2534796" cy="1763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hydrography</a:t>
            </a:r>
            <a:endParaRPr lang="en-US" sz="3600" dirty="0"/>
          </a:p>
          <a:p>
            <a:endParaRPr lang="en-US" dirty="0"/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1441" y="20806397"/>
            <a:ext cx="4776412" cy="862926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39129614" y="14076159"/>
            <a:ext cx="5485742" cy="1763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Planetary </a:t>
            </a:r>
            <a:r>
              <a:rPr lang="en-US" sz="3600" dirty="0"/>
              <a:t>science</a:t>
            </a:r>
          </a:p>
          <a:p>
            <a:endParaRPr lang="en-US" dirty="0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4684" y="10824959"/>
            <a:ext cx="3251200" cy="3251200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07484" y="16259512"/>
            <a:ext cx="2413000" cy="2044700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7449011" y="14092582"/>
            <a:ext cx="2425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Seismology</a:t>
            </a:r>
            <a:endParaRPr lang="en-US" sz="3600" dirty="0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937" y="15969249"/>
            <a:ext cx="4496378" cy="2614999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65" y="11011720"/>
            <a:ext cx="2904350" cy="2904350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42" y="20487657"/>
            <a:ext cx="3958020" cy="1589314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35" y="14911075"/>
            <a:ext cx="3853499" cy="253552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94940" y="17436163"/>
            <a:ext cx="1651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Ecology</a:t>
            </a:r>
            <a:endParaRPr lang="en-US" sz="3600" dirty="0"/>
          </a:p>
        </p:txBody>
      </p:sp>
      <p:sp>
        <p:nvSpPr>
          <p:cNvPr id="47" name="TextBox 46"/>
          <p:cNvSpPr txBox="1"/>
          <p:nvPr/>
        </p:nvSpPr>
        <p:spPr>
          <a:xfrm>
            <a:off x="45534296" y="23566575"/>
            <a:ext cx="10096300" cy="3702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BAG  </a:t>
            </a:r>
          </a:p>
          <a:p>
            <a:r>
              <a:rPr lang="en-US" sz="3600" dirty="0" smtClean="0"/>
              <a:t>Tabular </a:t>
            </a:r>
            <a:r>
              <a:rPr lang="en-US" sz="3600" dirty="0"/>
              <a:t>metadata</a:t>
            </a:r>
          </a:p>
          <a:p>
            <a:r>
              <a:rPr lang="en-US" sz="3600" dirty="0"/>
              <a:t>Annotations</a:t>
            </a:r>
          </a:p>
          <a:p>
            <a:r>
              <a:rPr lang="en-US" sz="3600" dirty="0"/>
              <a:t>Grids</a:t>
            </a:r>
          </a:p>
          <a:p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15158076" y="16737589"/>
            <a:ext cx="971456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HDF-EOS</a:t>
            </a:r>
          </a:p>
          <a:p>
            <a:r>
              <a:rPr lang="en-US" sz="3600" dirty="0"/>
              <a:t>Swaths</a:t>
            </a:r>
          </a:p>
          <a:p>
            <a:r>
              <a:rPr lang="en-US" sz="3600" dirty="0"/>
              <a:t>Multi-dimensional Grids</a:t>
            </a:r>
          </a:p>
          <a:p>
            <a:r>
              <a:rPr lang="en-US" sz="3600" dirty="0"/>
              <a:t>Zonal averages</a:t>
            </a:r>
          </a:p>
          <a:p>
            <a:r>
              <a:rPr lang="en-US" sz="3600" dirty="0"/>
              <a:t>Points</a:t>
            </a:r>
          </a:p>
          <a:p>
            <a:endParaRPr lang="en-US" sz="3600" dirty="0"/>
          </a:p>
        </p:txBody>
      </p:sp>
      <p:sp>
        <p:nvSpPr>
          <p:cNvPr id="49" name="Content Placeholder 2"/>
          <p:cNvSpPr txBox="1">
            <a:spLocks/>
          </p:cNvSpPr>
          <p:nvPr/>
        </p:nvSpPr>
        <p:spPr>
          <a:xfrm>
            <a:off x="32435821" y="16915854"/>
            <a:ext cx="5366974" cy="4377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None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7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68096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60120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52144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44168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361920" indent="0" algn="ctr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None/>
              <a:defRPr sz="67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5400" dirty="0" err="1" smtClean="0"/>
              <a:t>NetCDF</a:t>
            </a:r>
            <a:r>
              <a:rPr lang="en-US" sz="5400" dirty="0" smtClean="0"/>
              <a:t> / CF</a:t>
            </a:r>
          </a:p>
          <a:p>
            <a:pPr algn="l"/>
            <a:r>
              <a:rPr lang="en-US" sz="3600" dirty="0" smtClean="0"/>
              <a:t>Multi-dimensional Grids</a:t>
            </a:r>
          </a:p>
          <a:p>
            <a:pPr algn="l"/>
            <a:r>
              <a:rPr lang="en-US" sz="3600" dirty="0" smtClean="0"/>
              <a:t>Discrete Sampling Features</a:t>
            </a:r>
          </a:p>
          <a:p>
            <a:endParaRPr lang="en-US" sz="9600" dirty="0" smtClean="0"/>
          </a:p>
          <a:p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8979760" y="19329069"/>
            <a:ext cx="31516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ASDF</a:t>
            </a:r>
          </a:p>
          <a:p>
            <a:endParaRPr lang="en-US" sz="3600" dirty="0"/>
          </a:p>
        </p:txBody>
      </p:sp>
      <p:sp>
        <p:nvSpPr>
          <p:cNvPr id="52" name="TextBox 51"/>
          <p:cNvSpPr txBox="1"/>
          <p:nvPr/>
        </p:nvSpPr>
        <p:spPr>
          <a:xfrm>
            <a:off x="39709036" y="19675221"/>
            <a:ext cx="4852606" cy="2594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/>
              <a:t>FITSinHDF</a:t>
            </a:r>
            <a:endParaRPr lang="en-US" sz="5400" dirty="0"/>
          </a:p>
          <a:p>
            <a:r>
              <a:rPr lang="en-US" sz="3600" dirty="0" smtClean="0"/>
              <a:t>Imagery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94940" y="23566575"/>
            <a:ext cx="57189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NEON HDF5</a:t>
            </a:r>
          </a:p>
          <a:p>
            <a:r>
              <a:rPr lang="en-US" sz="3600" dirty="0" smtClean="0"/>
              <a:t>Point Clouds</a:t>
            </a:r>
          </a:p>
          <a:p>
            <a:endParaRPr lang="en-US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45786940" y="3580341"/>
            <a:ext cx="4839786" cy="2326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/>
              <a:t>IN23C-1780 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8368" y="13006908"/>
            <a:ext cx="2692038" cy="296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6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10023</TotalTime>
  <Words>205</Words>
  <Application>Microsoft Macintosh PowerPoint</Application>
  <PresentationFormat>Custom</PresentationFormat>
  <Paragraphs>44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226</cp:revision>
  <dcterms:created xsi:type="dcterms:W3CDTF">2015-11-23T22:19:17Z</dcterms:created>
  <dcterms:modified xsi:type="dcterms:W3CDTF">2016-11-22T19:53:20Z</dcterms:modified>
</cp:coreProperties>
</file>